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Text 1"/>
          <p:cNvSpPr/>
          <p:nvPr/>
        </p:nvSpPr>
        <p:spPr>
          <a:xfrm>
            <a:off x="428625" y="1158208"/>
            <a:ext cx="3228975" cy="13201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2F2F2"/>
                </a:solidFill>
              </a:rPr>
              <a:t>Geo-Forensic</a:t>
            </a:r>
            <a:pPr algn="l" indent="0" marL="0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2F2F2"/>
                </a:solidFill>
              </a:rPr>
              <a:t>
</a:t>
            </a:r>
            <a:pPr algn="l" indent="0" marL="0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2F2F2"/>
                </a:solidFill>
              </a:rPr>
              <a:t>Scene</a:t>
            </a:r>
            <a:pPr algn="l" indent="0" marL="0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2F2F2"/>
                </a:solidFill>
              </a:rPr>
              <a:t>
</a:t>
            </a:r>
            <a:pPr algn="l" indent="0" marL="0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2F2F2"/>
                </a:solidFill>
              </a:rPr>
              <a:t>Intelligence</a:t>
            </a:r>
            <a:endParaRPr lang="en-US" sz="2862" dirty="0"/>
          </a:p>
        </p:txBody>
      </p:sp>
      <p:sp>
        <p:nvSpPr>
          <p:cNvPr id="5" name="Text 2"/>
          <p:cNvSpPr/>
          <p:nvPr/>
        </p:nvSpPr>
        <p:spPr>
          <a:xfrm>
            <a:off x="428625" y="2764073"/>
            <a:ext cx="3228975" cy="637189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69" dirty="0">
                <a:solidFill>
                  <a:srgbClr val="F2F2F2">
                    <a:alpha val="90000"/>
                  </a:srgbClr>
                </a:solidFill>
              </a:rPr>
              <a:t>Lawyer-Led Spatial Documentation for Criminal &amp; Civil Proceedings</a:t>
            </a:r>
            <a:endParaRPr lang="en-US" sz="1269" dirty="0"/>
          </a:p>
        </p:txBody>
      </p:sp>
      <p:sp>
        <p:nvSpPr>
          <p:cNvPr id="6" name="Text 3"/>
          <p:cNvSpPr/>
          <p:nvPr/>
        </p:nvSpPr>
        <p:spPr>
          <a:xfrm>
            <a:off x="428625" y="3829887"/>
            <a:ext cx="32289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2" kern="0" dirty="0">
                <a:solidFill>
                  <a:srgbClr val="CC3300"/>
                </a:solidFill>
              </a:rPr>
              <a:t>Sri Lanka</a:t>
            </a:r>
            <a:endParaRPr lang="en-US" sz="78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0"/>
            <a:ext cx="54864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6772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67722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Text 1"/>
          <p:cNvSpPr/>
          <p:nvPr/>
        </p:nvSpPr>
        <p:spPr>
          <a:xfrm>
            <a:off x="428625" y="571500"/>
            <a:ext cx="3857625" cy="11315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A Unique</a:t>
            </a:r>
            <a:pPr algn="l" indent="0" marL="0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Standard in</a:t>
            </a:r>
            <a:pPr algn="l" indent="0" marL="0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F2F2F2"/>
                </a:solidFill>
              </a:rPr>
              <a:t>Sri Lanka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428625" y="2281647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CC3300"/>
                </a:solidFill>
              </a:rPr>
              <a:t>Lawyer-Led, Not Tech-Led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428625" y="2567397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F2F2F2">
                    <a:alpha val="90000"/>
                  </a:srgbClr>
                </a:solidFill>
              </a:rPr>
              <a:t>Technology serves the legal strategy, ensuring every visual is grounded in judicial requirements.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428625" y="3388928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CC3300"/>
                </a:solidFill>
              </a:rPr>
              <a:t>Judicial Optimization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428625" y="3674678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F2F2F2">
                    <a:alpha val="90000"/>
                  </a:srgbClr>
                </a:solidFill>
              </a:rPr>
              <a:t>Designed specifically for the understanding of judges and court officials in the Sri Lankan context.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428625" y="4496209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CC3300"/>
                </a:solidFill>
              </a:rPr>
              <a:t>The Ethical Foundation</a:t>
            </a:r>
            <a:endParaRPr lang="en-US" sz="1090" dirty="0"/>
          </a:p>
        </p:txBody>
      </p:sp>
      <p:sp>
        <p:nvSpPr>
          <p:cNvPr id="10" name="Text 7"/>
          <p:cNvSpPr/>
          <p:nvPr/>
        </p:nvSpPr>
        <p:spPr>
          <a:xfrm>
            <a:off x="428625" y="4781959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F2F2F2">
                    <a:alpha val="90000"/>
                  </a:srgbClr>
                </a:solidFill>
              </a:rPr>
              <a:t>Built on a foundation of legal trust, spatial expertise, and strict ethical discipline.</a:t>
            </a:r>
            <a:endParaRPr lang="en-US" sz="942" dirty="0"/>
          </a:p>
        </p:txBody>
      </p:sp>
      <p:sp>
        <p:nvSpPr>
          <p:cNvPr id="11" name="Shape 8"/>
          <p:cNvSpPr/>
          <p:nvPr/>
        </p:nvSpPr>
        <p:spPr>
          <a:xfrm>
            <a:off x="4786313" y="924725"/>
            <a:ext cx="4143375" cy="3214688"/>
          </a:xfrm>
          <a:prstGeom prst="rect">
            <a:avLst/>
          </a:prstGeom>
          <a:solidFill>
            <a:srgbClr val="FFFFFF"/>
          </a:solidFill>
          <a:ln w="9144">
            <a:solidFill>
              <a:srgbClr val="1A1A1A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88" y="1067600"/>
            <a:ext cx="3857625" cy="292893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74023" y="4353725"/>
            <a:ext cx="256792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2" kern="0" dirty="0">
                <a:solidFill>
                  <a:srgbClr val="1A1A1A"/>
                </a:solidFill>
              </a:rPr>
              <a:t>Strategic Service Integration</a:t>
            </a:r>
            <a:endParaRPr lang="en-US" sz="88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Text 1"/>
          <p:cNvSpPr/>
          <p:nvPr/>
        </p:nvSpPr>
        <p:spPr>
          <a:xfrm>
            <a:off x="571500" y="357188"/>
            <a:ext cx="8572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2" kern="0" dirty="0">
                <a:solidFill>
                  <a:srgbClr val="F2F2F2"/>
                </a:solidFill>
              </a:rPr>
              <a:t>Strategic Roadmap and Next Steps</a:t>
            </a:r>
            <a:endParaRPr lang="en-US" sz="2121" dirty="0"/>
          </a:p>
        </p:txBody>
      </p:sp>
      <p:sp>
        <p:nvSpPr>
          <p:cNvPr id="5" name="Text 2"/>
          <p:cNvSpPr/>
          <p:nvPr/>
        </p:nvSpPr>
        <p:spPr>
          <a:xfrm>
            <a:off x="842963" y="1428750"/>
            <a:ext cx="428625" cy="471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CC3300"/>
                </a:solidFill>
              </a:rPr>
              <a:t>01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1271588" y="1428750"/>
            <a:ext cx="73009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Senior Lawyer Feedback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1271588" y="1719858"/>
            <a:ext cx="730091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Engaging with leading legal professionals to refine service protocols and ensure alignment with judicial expectations.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842963" y="2171337"/>
            <a:ext cx="428625" cy="471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CC3300"/>
                </a:solidFill>
              </a:rPr>
              <a:t>02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1271588" y="2171337"/>
            <a:ext cx="73009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Identification of Pilot Cases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1271588" y="2462445"/>
            <a:ext cx="730091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Selecting initial criminal and civil proceedings to demonstrate the value of spatial documentation in Sri Lankan courts.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842963" y="2913924"/>
            <a:ext cx="428625" cy="471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CC3300"/>
                </a:solidFill>
              </a:rPr>
              <a:t>03</a:t>
            </a:r>
            <a:endParaRPr lang="en-US" sz="1602" dirty="0"/>
          </a:p>
        </p:txBody>
      </p:sp>
      <p:sp>
        <p:nvSpPr>
          <p:cNvPr id="12" name="Text 9"/>
          <p:cNvSpPr/>
          <p:nvPr/>
        </p:nvSpPr>
        <p:spPr>
          <a:xfrm>
            <a:off x="1271588" y="2913924"/>
            <a:ext cx="73009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Controlled Rollout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1271588" y="3205032"/>
            <a:ext cx="730091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Gradual expansion of services to ensure quality control, ethical compliance, and professional excellence.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842963" y="3656512"/>
            <a:ext cx="428625" cy="471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CC3300"/>
                </a:solidFill>
              </a:rPr>
              <a:t>04</a:t>
            </a:r>
            <a:endParaRPr lang="en-US" sz="1602" dirty="0"/>
          </a:p>
        </p:txBody>
      </p:sp>
      <p:sp>
        <p:nvSpPr>
          <p:cNvPr id="15" name="Text 12"/>
          <p:cNvSpPr/>
          <p:nvPr/>
        </p:nvSpPr>
        <p:spPr>
          <a:xfrm>
            <a:off x="1271588" y="3656512"/>
            <a:ext cx="73009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Institutional Recognition</a:t>
            </a:r>
            <a:endParaRPr lang="en-US" sz="1193" dirty="0"/>
          </a:p>
        </p:txBody>
      </p:sp>
      <p:sp>
        <p:nvSpPr>
          <p:cNvPr id="16" name="Text 13"/>
          <p:cNvSpPr/>
          <p:nvPr/>
        </p:nvSpPr>
        <p:spPr>
          <a:xfrm>
            <a:off x="1271588" y="3947620"/>
            <a:ext cx="730091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Working toward formal acceptance and recognition within the legal and judicial framework of Sri Lanka.</a:t>
            </a:r>
            <a:endParaRPr lang="en-US" sz="942" dirty="0"/>
          </a:p>
        </p:txBody>
      </p:sp>
      <p:sp>
        <p:nvSpPr>
          <p:cNvPr id="17" name="Shape 14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CC3300"/>
          </a:solidFill>
          <a:ln/>
        </p:spPr>
      </p:sp>
      <p:sp>
        <p:nvSpPr>
          <p:cNvPr id="18" name="Text 15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noFill/>
          <a:ln/>
        </p:spPr>
        <p:txBody>
          <a:bodyPr wrap="square" lIns="0" tIns="212598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90" b="1" spc="2" kern="0" dirty="0">
                <a:solidFill>
                  <a:srgbClr val="F2F2F2"/>
                </a:solidFill>
              </a:rPr>
              <a:t>Advancing Judicial Clarity Through Spatial Intelligence</a:t>
            </a:r>
            <a:endParaRPr lang="en-US" sz="10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000125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Text 1"/>
          <p:cNvSpPr/>
          <p:nvPr/>
        </p:nvSpPr>
        <p:spPr>
          <a:xfrm>
            <a:off x="428625" y="285750"/>
            <a:ext cx="871537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2F2F2"/>
                </a:solidFill>
              </a:rPr>
              <a:t>Addressing the Gap in Spatial Evidence</a:t>
            </a:r>
            <a:endParaRPr lang="en-US" sz="1808" dirty="0"/>
          </a:p>
        </p:txBody>
      </p:sp>
      <p:sp>
        <p:nvSpPr>
          <p:cNvPr id="5" name="Text 2"/>
          <p:cNvSpPr/>
          <p:nvPr/>
        </p:nvSpPr>
        <p:spPr>
          <a:xfrm>
            <a:off x="428625" y="1643063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C3300"/>
                </a:solidFill>
              </a:rPr>
              <a:t>01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767646" y="1643063"/>
            <a:ext cx="351860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Courts decide based on clarity of facts, yet many cases suffer due to poor spatial explanation.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28625" y="2286000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C3300"/>
                </a:solidFill>
              </a:rPr>
              <a:t>02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767646" y="2286000"/>
            <a:ext cx="351860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Site visits are often manual, memory-based, and difficult to reconstruct later in proceedings.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28625" y="2928938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C3300"/>
                </a:solidFill>
              </a:rPr>
              <a:t>03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767646" y="2928938"/>
            <a:ext cx="3518604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Standard documentation often lacks the visual precision required for complex scene intelligence.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28625" y="3643313"/>
            <a:ext cx="3857625" cy="460772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CC3300"/>
                </a:solidFill>
              </a:rPr>
              <a:t>NOTE:</a:t>
            </a:r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 This service improves explanation and visualization — it does </a:t>
            </a:r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not alter underlying evidence.</a:t>
            </a:r>
            <a:endParaRPr lang="en-US" sz="784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428750"/>
            <a:ext cx="408622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Shape 1"/>
          <p:cNvSpPr/>
          <p:nvPr/>
        </p:nvSpPr>
        <p:spPr>
          <a:xfrm>
            <a:off x="0" y="0"/>
            <a:ext cx="107156" cy="857250"/>
          </a:xfrm>
          <a:prstGeom prst="rect">
            <a:avLst/>
          </a:prstGeom>
          <a:solidFill>
            <a:srgbClr val="CC3300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214313"/>
            <a:ext cx="87153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F2F2F2"/>
                </a:solidFill>
              </a:rPr>
              <a:t>The Critical Role of Legal Professionals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428625" y="1385888"/>
            <a:ext cx="2714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CC3300"/>
                </a:solidFill>
              </a:rPr>
              <a:t>Decision Authority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428625" y="1687711"/>
            <a:ext cx="2714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Lawyers identify specific spatial elements that require visual clarification for the court.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3429000" y="1385888"/>
            <a:ext cx="2714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CC3300"/>
                </a:solidFill>
              </a:rPr>
              <a:t>Scope Definition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3429000" y="1687711"/>
            <a:ext cx="2714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Lawyers define the precise boundaries and limits of the documentation process.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28625" y="2530673"/>
            <a:ext cx="2714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CC3300"/>
                </a:solidFill>
              </a:rPr>
              <a:t>Visual Control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428625" y="2832497"/>
            <a:ext cx="271462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Lawyers maintain full command over how and when visuals are introduced in proceedings.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3429000" y="2530673"/>
            <a:ext cx="2714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CC3300"/>
                </a:solidFill>
              </a:rPr>
              <a:t>Direct Oversight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3429000" y="2832497"/>
            <a:ext cx="2714625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Service operates strictly through legal professionals. No independent court submissions.</a:t>
            </a:r>
            <a:endParaRPr lang="en-US" sz="942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63" y="1228725"/>
            <a:ext cx="2257425" cy="168592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0" y="3839766"/>
            <a:ext cx="9144000" cy="857250"/>
          </a:xfrm>
          <a:prstGeom prst="rect">
            <a:avLst/>
          </a:prstGeom>
          <a:solidFill>
            <a:srgbClr val="CC3300"/>
          </a:solidFill>
          <a:ln/>
        </p:spPr>
      </p:sp>
      <p:sp>
        <p:nvSpPr>
          <p:cNvPr id="16" name="Text 12"/>
          <p:cNvSpPr/>
          <p:nvPr/>
        </p:nvSpPr>
        <p:spPr>
          <a:xfrm>
            <a:off x="214313" y="4018359"/>
            <a:ext cx="8715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2F2F2"/>
                </a:solidFill>
              </a:rPr>
              <a:t>NO DIRECT CLIENT, POLICE, OR COURT ENGAGEMENT WITHOUT EXPLICIT LAWYER INSTRUCTION</a:t>
            </a:r>
            <a:endParaRPr lang="en-US" sz="98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Shape 1"/>
          <p:cNvSpPr/>
          <p:nvPr/>
        </p:nvSpPr>
        <p:spPr>
          <a:xfrm>
            <a:off x="0" y="800100"/>
            <a:ext cx="9144000" cy="57150"/>
          </a:xfrm>
          <a:prstGeom prst="rect">
            <a:avLst/>
          </a:prstGeom>
          <a:solidFill>
            <a:srgbClr val="CC3300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214313"/>
            <a:ext cx="87153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2F2F2"/>
                </a:solidFill>
              </a:rPr>
              <a:t>Delivering Clear, Non-Technical Exhibits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600075" y="1500188"/>
            <a:ext cx="29718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Scene Location Maps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00075" y="1730573"/>
            <a:ext cx="29718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Professional orientation and access mapping of incident sites.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600075" y="2264904"/>
            <a:ext cx="29718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Spatial Diagrams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600075" y="2495290"/>
            <a:ext cx="29718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Accurate visual data on distance, direction, and visibility.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600075" y="3029620"/>
            <a:ext cx="29718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Sequence Visuals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600075" y="3260006"/>
            <a:ext cx="29718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Mapping movement and time-flow for event reconstruction.</a:t>
            </a:r>
            <a:endParaRPr lang="en-US" sz="834" dirty="0"/>
          </a:p>
        </p:txBody>
      </p:sp>
      <p:sp>
        <p:nvSpPr>
          <p:cNvPr id="12" name="Shape 9"/>
          <p:cNvSpPr/>
          <p:nvPr/>
        </p:nvSpPr>
        <p:spPr>
          <a:xfrm>
            <a:off x="428625" y="4008648"/>
            <a:ext cx="2714625" cy="414338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3" name="Text 10"/>
          <p:cNvSpPr/>
          <p:nvPr/>
        </p:nvSpPr>
        <p:spPr>
          <a:xfrm>
            <a:off x="571500" y="4151523"/>
            <a:ext cx="25717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2F2F2"/>
                </a:solidFill>
              </a:rPr>
              <a:t>❌ NO TECHNICAL JARGON</a:t>
            </a:r>
            <a:endParaRPr lang="en-US" sz="683" dirty="0"/>
          </a:p>
        </p:txBody>
      </p:sp>
      <p:sp>
        <p:nvSpPr>
          <p:cNvPr id="14" name="Text 11"/>
          <p:cNvSpPr/>
          <p:nvPr/>
        </p:nvSpPr>
        <p:spPr>
          <a:xfrm>
            <a:off x="571500" y="4287255"/>
            <a:ext cx="25717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2F2F2"/>
                </a:solidFill>
              </a:rPr>
              <a:t>❌ NO INTERPRETATION OF FACTS</a:t>
            </a:r>
            <a:endParaRPr lang="en-US" sz="683" dirty="0"/>
          </a:p>
        </p:txBody>
      </p:sp>
      <p:sp>
        <p:nvSpPr>
          <p:cNvPr id="15" name="Shape 12"/>
          <p:cNvSpPr/>
          <p:nvPr/>
        </p:nvSpPr>
        <p:spPr>
          <a:xfrm>
            <a:off x="3971925" y="1285875"/>
            <a:ext cx="2300288" cy="1843088"/>
          </a:xfrm>
          <a:prstGeom prst="rect">
            <a:avLst/>
          </a:prstGeom>
          <a:solidFill>
            <a:srgbClr val="FFFFFF"/>
          </a:solidFill>
          <a:ln w="9144">
            <a:solidFill>
              <a:srgbClr val="1A1A1A"/>
            </a:solidFill>
            <a:prstDash val="solid"/>
          </a:ln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357313"/>
            <a:ext cx="2143125" cy="157162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4057650" y="2998589"/>
            <a:ext cx="21431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CC3300"/>
                </a:solidFill>
              </a:rPr>
              <a:t>Spatial Orientation</a:t>
            </a:r>
            <a:endParaRPr lang="en-US" sz="584" dirty="0"/>
          </a:p>
        </p:txBody>
      </p:sp>
      <p:sp>
        <p:nvSpPr>
          <p:cNvPr id="18" name="Shape 14"/>
          <p:cNvSpPr/>
          <p:nvPr/>
        </p:nvSpPr>
        <p:spPr>
          <a:xfrm>
            <a:off x="6415088" y="1285875"/>
            <a:ext cx="2300288" cy="1843088"/>
          </a:xfrm>
          <a:prstGeom prst="rect">
            <a:avLst/>
          </a:prstGeom>
          <a:solidFill>
            <a:srgbClr val="FFFFFF"/>
          </a:solidFill>
          <a:ln w="9144">
            <a:solidFill>
              <a:srgbClr val="1A1A1A"/>
            </a:solidFill>
            <a:prstDash val="solid"/>
          </a:ln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3" y="1357313"/>
            <a:ext cx="2143125" cy="157162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500813" y="2998589"/>
            <a:ext cx="21431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CC3300"/>
                </a:solidFill>
              </a:rPr>
              <a:t>Scene Layout</a:t>
            </a:r>
            <a:endParaRPr lang="en-US" sz="584" dirty="0"/>
          </a:p>
        </p:txBody>
      </p:sp>
      <p:sp>
        <p:nvSpPr>
          <p:cNvPr id="21" name="Shape 16"/>
          <p:cNvSpPr/>
          <p:nvPr/>
        </p:nvSpPr>
        <p:spPr>
          <a:xfrm>
            <a:off x="4129088" y="3257550"/>
            <a:ext cx="4586288" cy="1700213"/>
          </a:xfrm>
          <a:prstGeom prst="rect">
            <a:avLst/>
          </a:prstGeom>
          <a:solidFill>
            <a:srgbClr val="FFFFFF"/>
          </a:solidFill>
          <a:ln w="9144">
            <a:solidFill>
              <a:srgbClr val="1A1A1A"/>
            </a:solidFill>
            <a:prstDash val="solid"/>
          </a:ln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813" y="3328988"/>
            <a:ext cx="4429125" cy="142875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4214813" y="4827389"/>
            <a:ext cx="44291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CC3300"/>
                </a:solidFill>
              </a:rPr>
              <a:t>Complex Movement Reconstruction</a:t>
            </a:r>
            <a:endParaRPr lang="en-US" sz="58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Text 1"/>
          <p:cNvSpPr/>
          <p:nvPr/>
        </p:nvSpPr>
        <p:spPr>
          <a:xfrm>
            <a:off x="571500" y="357188"/>
            <a:ext cx="8572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2" kern="0" dirty="0">
                <a:solidFill>
                  <a:srgbClr val="F2F2F2"/>
                </a:solidFill>
              </a:rPr>
              <a:t>Integration with Sri Lankan Practice</a:t>
            </a:r>
            <a:endParaRPr lang="en-US" sz="2121" dirty="0"/>
          </a:p>
        </p:txBody>
      </p:sp>
      <p:sp>
        <p:nvSpPr>
          <p:cNvPr id="5" name="Text 2"/>
          <p:cNvSpPr/>
          <p:nvPr/>
        </p:nvSpPr>
        <p:spPr>
          <a:xfrm>
            <a:off x="571500" y="1714500"/>
            <a:ext cx="2428875" cy="30003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9" dirty="0">
                <a:solidFill>
                  <a:srgbClr val="CC3300"/>
                </a:solidFill>
              </a:rPr>
              <a:t>Documentation Support</a:t>
            </a:r>
            <a:endParaRPr lang="en-US" sz="1159" dirty="0"/>
          </a:p>
        </p:txBody>
      </p:sp>
      <p:sp>
        <p:nvSpPr>
          <p:cNvPr id="6" name="Text 3"/>
          <p:cNvSpPr/>
          <p:nvPr/>
        </p:nvSpPr>
        <p:spPr>
          <a:xfrm>
            <a:off x="735806" y="2228850"/>
            <a:ext cx="22645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Complements and supports official police scene records.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735806" y="2783160"/>
            <a:ext cx="22645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Converts raw field observations into structured, clear visuals.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3357563" y="1714500"/>
            <a:ext cx="2428875" cy="30003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9" dirty="0">
                <a:solidFill>
                  <a:srgbClr val="CC3300"/>
                </a:solidFill>
              </a:rPr>
              <a:t>Legal Application</a:t>
            </a:r>
            <a:endParaRPr lang="en-US" sz="1159" dirty="0"/>
          </a:p>
        </p:txBody>
      </p:sp>
      <p:sp>
        <p:nvSpPr>
          <p:cNvPr id="9" name="Text 6"/>
          <p:cNvSpPr/>
          <p:nvPr/>
        </p:nvSpPr>
        <p:spPr>
          <a:xfrm>
            <a:off x="3521869" y="2228850"/>
            <a:ext cx="22645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Bail Hearings: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 Clarifying scene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context for early relief.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3521869" y="2783160"/>
            <a:ext cx="22645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Trial Explanation: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 Visualizing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complex spatial evidence.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3521869" y="3337471"/>
            <a:ext cx="22645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Appeal Review: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 Reconstructing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scenes for higher courts.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6143625" y="1714500"/>
            <a:ext cx="2428875" cy="30003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9" dirty="0">
                <a:solidFill>
                  <a:srgbClr val="CC3300"/>
                </a:solidFill>
              </a:rPr>
              <a:t>Procedural Fit</a:t>
            </a:r>
            <a:endParaRPr lang="en-US" sz="1159" dirty="0"/>
          </a:p>
        </p:txBody>
      </p:sp>
      <p:sp>
        <p:nvSpPr>
          <p:cNvPr id="13" name="Text 10"/>
          <p:cNvSpPr/>
          <p:nvPr/>
        </p:nvSpPr>
        <p:spPr>
          <a:xfrm>
            <a:off x="6307931" y="2228850"/>
            <a:ext cx="22645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Fully compatible with existing Sri Lankan court procedures.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6307931" y="2783160"/>
            <a:ext cx="22645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Designed to bridge the gap between scene reality and judicial record.</a:t>
            </a:r>
            <a:endParaRPr lang="en-US" sz="942" dirty="0"/>
          </a:p>
        </p:txBody>
      </p:sp>
      <p:sp>
        <p:nvSpPr>
          <p:cNvPr id="15" name="Shape 12"/>
          <p:cNvSpPr/>
          <p:nvPr/>
        </p:nvSpPr>
        <p:spPr>
          <a:xfrm>
            <a:off x="571500" y="4177531"/>
            <a:ext cx="8001000" cy="714375"/>
          </a:xfrm>
          <a:prstGeom prst="rect">
            <a:avLst/>
          </a:prstGeom>
          <a:solidFill>
            <a:srgbClr val="000000">
              <a:alpha val="0"/>
            </a:srgbClr>
          </a:solidFill>
          <a:ln w="18288">
            <a:solidFill>
              <a:srgbClr val="1A1A1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025448" y="4391844"/>
            <a:ext cx="5093103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A Seamless Extension of Professional Legal Practice</a:t>
            </a:r>
            <a:endParaRPr lang="en-US" sz="119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Text 1"/>
          <p:cNvSpPr/>
          <p:nvPr/>
        </p:nvSpPr>
        <p:spPr>
          <a:xfrm>
            <a:off x="571500" y="357188"/>
            <a:ext cx="8572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2" kern="0" dirty="0">
                <a:solidFill>
                  <a:srgbClr val="F2F2F2"/>
                </a:solidFill>
              </a:rPr>
              <a:t>Ethical Safeguards &amp; Legal Integrity</a:t>
            </a:r>
            <a:endParaRPr lang="en-US" sz="2121" dirty="0"/>
          </a:p>
        </p:txBody>
      </p:sp>
      <p:sp>
        <p:nvSpPr>
          <p:cNvPr id="5" name="Text 2"/>
          <p:cNvSpPr/>
          <p:nvPr/>
        </p:nvSpPr>
        <p:spPr>
          <a:xfrm>
            <a:off x="571500" y="1714500"/>
            <a:ext cx="29146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CC3300"/>
                </a:solidFill>
              </a:rPr>
              <a:t>Core Mandate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571500" y="2130623"/>
            <a:ext cx="2914650" cy="7543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59" dirty="0">
                <a:solidFill>
                  <a:srgbClr val="1A1A1A"/>
                </a:solidFill>
              </a:rPr>
              <a:t>Prioritizing transparency and evidentiary standards to ensure judicial trust and professional accountability.</a:t>
            </a:r>
            <a:endParaRPr lang="en-US" sz="1159" dirty="0"/>
          </a:p>
        </p:txBody>
      </p:sp>
      <p:sp>
        <p:nvSpPr>
          <p:cNvPr id="7" name="Text 4"/>
          <p:cNvSpPr/>
          <p:nvPr/>
        </p:nvSpPr>
        <p:spPr>
          <a:xfrm>
            <a:off x="4214813" y="1714500"/>
            <a:ext cx="2035969" cy="467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No Change to Evidence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4214813" y="2239566"/>
            <a:ext cx="2035969" cy="720068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The physical state and integrity of the scene and evidence remain completely untouched.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6536531" y="1714500"/>
            <a:ext cx="2035969" cy="467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No Influence on Witnesses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6536531" y="2239566"/>
            <a:ext cx="2035969" cy="540051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Documentation is strictly objective and does not shape or suggest testimony.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4214813" y="3228975"/>
            <a:ext cx="2035969" cy="467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No Opinions or Conclusions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4214813" y="3754041"/>
            <a:ext cx="2035969" cy="720068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We provide factual documentation only, not expert opinions, judgments, or interpretations.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6536531" y="3228975"/>
            <a:ext cx="2035969" cy="467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Fully Auditable &amp; Transparent</a:t>
            </a:r>
            <a:endParaRPr lang="en-US" sz="1193" dirty="0"/>
          </a:p>
        </p:txBody>
      </p:sp>
      <p:sp>
        <p:nvSpPr>
          <p:cNvPr id="14" name="Text 11"/>
          <p:cNvSpPr/>
          <p:nvPr/>
        </p:nvSpPr>
        <p:spPr>
          <a:xfrm>
            <a:off x="6536531" y="3754041"/>
            <a:ext cx="2035969" cy="720068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All processes and data captures are open to professional scrutiny and legal review.</a:t>
            </a:r>
            <a:endParaRPr lang="en-US" sz="942" dirty="0"/>
          </a:p>
        </p:txBody>
      </p:sp>
      <p:sp>
        <p:nvSpPr>
          <p:cNvPr id="15" name="Shape 1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6" name="Text 13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spc="2" kern="0" dirty="0">
                <a:solidFill>
                  <a:srgbClr val="F2F2F2"/>
                </a:solidFill>
              </a:rPr>
              <a:t>🛡️ Professional Documentation Service Only</a:t>
            </a:r>
            <a:endParaRPr lang="en-US" sz="9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Shape 1"/>
          <p:cNvSpPr/>
          <p:nvPr/>
        </p:nvSpPr>
        <p:spPr>
          <a:xfrm>
            <a:off x="0" y="800100"/>
            <a:ext cx="9144000" cy="57150"/>
          </a:xfrm>
          <a:prstGeom prst="rect">
            <a:avLst/>
          </a:prstGeom>
          <a:solidFill>
            <a:srgbClr val="CC3300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250031"/>
            <a:ext cx="87153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2" kern="0" dirty="0">
                <a:solidFill>
                  <a:srgbClr val="F2F2F2"/>
                </a:solidFill>
              </a:rPr>
              <a:t>Professional Engagement Workflow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428625" y="1393031"/>
            <a:ext cx="428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924" dirty="0">
                <a:solidFill>
                  <a:srgbClr val="CC3300"/>
                </a:solidFill>
              </a:rPr>
              <a:t>01</a:t>
            </a:r>
            <a:endParaRPr lang="en-US" sz="1924" dirty="0"/>
          </a:p>
        </p:txBody>
      </p:sp>
      <p:sp>
        <p:nvSpPr>
          <p:cNvPr id="7" name="Text 4"/>
          <p:cNvSpPr/>
          <p:nvPr/>
        </p:nvSpPr>
        <p:spPr>
          <a:xfrm>
            <a:off x="1050131" y="1428750"/>
            <a:ext cx="35698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Identification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1050131" y="1659136"/>
            <a:ext cx="356986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Lawyer identifies a specific need for spatial clarity in a case.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428625" y="2017747"/>
            <a:ext cx="428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924" dirty="0">
                <a:solidFill>
                  <a:srgbClr val="CC3300"/>
                </a:solidFill>
              </a:rPr>
              <a:t>02</a:t>
            </a:r>
            <a:endParaRPr lang="en-US" sz="1924" dirty="0"/>
          </a:p>
        </p:txBody>
      </p:sp>
      <p:sp>
        <p:nvSpPr>
          <p:cNvPr id="10" name="Text 7"/>
          <p:cNvSpPr/>
          <p:nvPr/>
        </p:nvSpPr>
        <p:spPr>
          <a:xfrm>
            <a:off x="1050131" y="2053465"/>
            <a:ext cx="39254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Formal Request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1050131" y="2283851"/>
            <a:ext cx="3925407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 formal professional instruction is issued to the service provider.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28625" y="2642462"/>
            <a:ext cx="428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924" dirty="0">
                <a:solidFill>
                  <a:srgbClr val="CC3300"/>
                </a:solidFill>
              </a:rPr>
              <a:t>03</a:t>
            </a:r>
            <a:endParaRPr lang="en-US" sz="1924" dirty="0"/>
          </a:p>
        </p:txBody>
      </p:sp>
      <p:sp>
        <p:nvSpPr>
          <p:cNvPr id="13" name="Text 10"/>
          <p:cNvSpPr/>
          <p:nvPr/>
        </p:nvSpPr>
        <p:spPr>
          <a:xfrm>
            <a:off x="1050131" y="2678181"/>
            <a:ext cx="42319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Data Capture</a:t>
            </a:r>
            <a:endParaRPr lang="en-US" sz="987" dirty="0"/>
          </a:p>
        </p:txBody>
      </p:sp>
      <p:sp>
        <p:nvSpPr>
          <p:cNvPr id="14" name="Text 11"/>
          <p:cNvSpPr/>
          <p:nvPr/>
        </p:nvSpPr>
        <p:spPr>
          <a:xfrm>
            <a:off x="1050131" y="2908567"/>
            <a:ext cx="423194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Scene data is professionally captured or existing records are reviewed.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428625" y="3267177"/>
            <a:ext cx="428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924" dirty="0">
                <a:solidFill>
                  <a:srgbClr val="CC3300"/>
                </a:solidFill>
              </a:rPr>
              <a:t>04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1050131" y="3302896"/>
            <a:ext cx="41122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Visual Preparation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1050131" y="3533282"/>
            <a:ext cx="411223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Documentation is prepared according to the lawyer's defined scope.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428625" y="3891893"/>
            <a:ext cx="4286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924" dirty="0">
                <a:solidFill>
                  <a:srgbClr val="CC3300"/>
                </a:solidFill>
              </a:rPr>
              <a:t>05</a:t>
            </a:r>
            <a:endParaRPr lang="en-US" sz="1924" dirty="0"/>
          </a:p>
        </p:txBody>
      </p:sp>
      <p:sp>
        <p:nvSpPr>
          <p:cNvPr id="19" name="Text 16"/>
          <p:cNvSpPr/>
          <p:nvPr/>
        </p:nvSpPr>
        <p:spPr>
          <a:xfrm>
            <a:off x="1050131" y="3927611"/>
            <a:ext cx="39966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Legal Utilization</a:t>
            </a:r>
            <a:endParaRPr lang="en-US" sz="987" dirty="0"/>
          </a:p>
        </p:txBody>
      </p:sp>
      <p:sp>
        <p:nvSpPr>
          <p:cNvPr id="20" name="Text 17"/>
          <p:cNvSpPr/>
          <p:nvPr/>
        </p:nvSpPr>
        <p:spPr>
          <a:xfrm>
            <a:off x="1050131" y="4157997"/>
            <a:ext cx="3996649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The lawyer uses the material for explanation in court proceedings.</a:t>
            </a:r>
            <a:endParaRPr lang="en-US" sz="942" dirty="0"/>
          </a:p>
        </p:txBody>
      </p:sp>
      <p:sp>
        <p:nvSpPr>
          <p:cNvPr id="21" name="Shape 18"/>
          <p:cNvSpPr/>
          <p:nvPr/>
        </p:nvSpPr>
        <p:spPr>
          <a:xfrm>
            <a:off x="5572125" y="1214438"/>
            <a:ext cx="3143250" cy="2143125"/>
          </a:xfrm>
          <a:prstGeom prst="rect">
            <a:avLst/>
          </a:prstGeom>
          <a:solidFill>
            <a:srgbClr val="1A1A1A"/>
          </a:solidFill>
          <a:ln w="9144">
            <a:solidFill>
              <a:srgbClr val="333333"/>
            </a:solidFill>
            <a:prstDash val="solid"/>
          </a:ln>
        </p:spPr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5" y="1214438"/>
            <a:ext cx="3143250" cy="2143125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5572125" y="3643313"/>
            <a:ext cx="3143250" cy="1108621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4" name="Text 20"/>
          <p:cNvSpPr/>
          <p:nvPr/>
        </p:nvSpPr>
        <p:spPr>
          <a:xfrm>
            <a:off x="5786438" y="3821906"/>
            <a:ext cx="2714625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CC3300"/>
                </a:solidFill>
              </a:rPr>
              <a:t>✔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 Lawyer remains in full control of the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narrative.</a:t>
            </a:r>
            <a:endParaRPr lang="en-US" sz="942" dirty="0"/>
          </a:p>
        </p:txBody>
      </p:sp>
      <p:sp>
        <p:nvSpPr>
          <p:cNvPr id="25" name="Text 21"/>
          <p:cNvSpPr/>
          <p:nvPr/>
        </p:nvSpPr>
        <p:spPr>
          <a:xfrm>
            <a:off x="5786438" y="4340498"/>
            <a:ext cx="2714625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CC3300"/>
                </a:solidFill>
              </a:rPr>
              <a:t>✔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 No independent court submissions are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F2F2F2"/>
                </a:solidFill>
              </a:rPr>
              <a:t>made.</a:t>
            </a:r>
            <a:endParaRPr lang="en-US" sz="9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000125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Text 1"/>
          <p:cNvSpPr/>
          <p:nvPr/>
        </p:nvSpPr>
        <p:spPr>
          <a:xfrm>
            <a:off x="571500" y="285750"/>
            <a:ext cx="8572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2F2F2"/>
                </a:solidFill>
              </a:rPr>
              <a:t>Investment and Fee Structure</a:t>
            </a:r>
            <a:endParaRPr lang="en-US" sz="2121" dirty="0"/>
          </a:p>
        </p:txBody>
      </p:sp>
      <p:sp>
        <p:nvSpPr>
          <p:cNvPr id="5" name="Text 2"/>
          <p:cNvSpPr/>
          <p:nvPr/>
        </p:nvSpPr>
        <p:spPr>
          <a:xfrm>
            <a:off x="571500" y="1571625"/>
            <a:ext cx="2400300" cy="430411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CC3300"/>
                </a:solidFill>
              </a:rPr>
              <a:t>Service Category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2971800" y="1571625"/>
            <a:ext cx="3600450" cy="430411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CC3300"/>
                </a:solidFill>
              </a:rPr>
              <a:t>Description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6572250" y="1571625"/>
            <a:ext cx="2000250" cy="430411"/>
          </a:xfrm>
          <a:prstGeom prst="rect">
            <a:avLst/>
          </a:prstGeom>
          <a:noFill/>
          <a:ln/>
        </p:spPr>
        <p:txBody>
          <a:bodyPr wrap="square" lIns="0" tIns="127508" rIns="0" bIns="127508" rtlCol="0" anchor="ctr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CC3300"/>
                </a:solidFill>
              </a:rPr>
              <a:t>Professional Fee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571500" y="2002036"/>
            <a:ext cx="2400300" cy="775097"/>
          </a:xfrm>
          <a:prstGeom prst="rect">
            <a:avLst/>
          </a:prstGeom>
          <a:noFill/>
          <a:ln/>
        </p:spPr>
        <p:txBody>
          <a:bodyPr wrap="square" lIns="0" tIns="212598" rIns="0" bIns="212598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Institutional Setup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2971800" y="2002036"/>
            <a:ext cx="3600450" cy="775097"/>
          </a:xfrm>
          <a:prstGeom prst="rect">
            <a:avLst/>
          </a:prstGeom>
          <a:noFill/>
          <a:ln/>
        </p:spPr>
        <p:txBody>
          <a:bodyPr wrap="square" lIns="0" tIns="212598" rIns="0" bIns="212598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Legal alignment, SOP validation, and senior lawyer consultations. (One-time / Annual)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826830" y="2255639"/>
            <a:ext cx="2159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CC3300"/>
                </a:solidFill>
              </a:rPr>
              <a:t>LKR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078480" y="2194917"/>
            <a:ext cx="149402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250,000 – 400,000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571500" y="2777133"/>
            <a:ext cx="2400300" cy="764381"/>
          </a:xfrm>
          <a:prstGeom prst="rect">
            <a:avLst/>
          </a:prstGeom>
          <a:noFill/>
          <a:ln/>
        </p:spPr>
        <p:txBody>
          <a:bodyPr wrap="square" lIns="0" tIns="212598" rIns="0" bIns="212598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Case-Based Mapping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2971800" y="2777133"/>
            <a:ext cx="3600450" cy="764381"/>
          </a:xfrm>
          <a:prstGeom prst="rect">
            <a:avLst/>
          </a:prstGeom>
          <a:noFill/>
          <a:ln/>
        </p:spPr>
        <p:txBody>
          <a:bodyPr wrap="square" lIns="0" tIns="212598" rIns="0" bIns="212598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Geo-forensic scene mapping and preparation of court-ready visual exhibits.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022948" y="3020020"/>
            <a:ext cx="2159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CC3300"/>
                </a:solidFill>
              </a:rPr>
              <a:t>LKR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7274598" y="2959298"/>
            <a:ext cx="12979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15,000 – 30,000</a:t>
            </a:r>
            <a:endParaRPr lang="en-US" sz="1193" dirty="0"/>
          </a:p>
        </p:txBody>
      </p:sp>
      <p:sp>
        <p:nvSpPr>
          <p:cNvPr id="16" name="Text 13"/>
          <p:cNvSpPr/>
          <p:nvPr/>
        </p:nvSpPr>
        <p:spPr>
          <a:xfrm>
            <a:off x="571500" y="3541514"/>
            <a:ext cx="2400300" cy="764381"/>
          </a:xfrm>
          <a:prstGeom prst="rect">
            <a:avLst/>
          </a:prstGeom>
          <a:noFill/>
          <a:ln/>
        </p:spPr>
        <p:txBody>
          <a:bodyPr wrap="square" lIns="0" tIns="212598" rIns="0" bIns="212598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Advanced Visualization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2971800" y="3541514"/>
            <a:ext cx="3600450" cy="764381"/>
          </a:xfrm>
          <a:prstGeom prst="rect">
            <a:avLst/>
          </a:prstGeom>
          <a:noFill/>
          <a:ln/>
        </p:spPr>
        <p:txBody>
          <a:bodyPr wrap="square" lIns="0" tIns="212598" rIns="0" bIns="212598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Timeline reconstructions and multi-layer movement visuals. (Optional Add-on)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7022948" y="3784402"/>
            <a:ext cx="2159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CC3300"/>
                </a:solidFill>
              </a:rPr>
              <a:t>LKR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7274598" y="3723680"/>
            <a:ext cx="12979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25,000 – 50,000</a:t>
            </a:r>
            <a:endParaRPr lang="en-US" sz="1193" dirty="0"/>
          </a:p>
        </p:txBody>
      </p:sp>
      <p:sp>
        <p:nvSpPr>
          <p:cNvPr id="20" name="Text 17"/>
          <p:cNvSpPr/>
          <p:nvPr/>
        </p:nvSpPr>
        <p:spPr>
          <a:xfrm>
            <a:off x="571500" y="4595217"/>
            <a:ext cx="8001000" cy="155377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333333"/>
                </a:solidFill>
              </a:rPr>
              <a:t>All fees are professional charges for documentation services and are independent of case outcomes.</a:t>
            </a:r>
            <a:endParaRPr lang="en-US" sz="8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1000125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" name="Text 1"/>
          <p:cNvSpPr/>
          <p:nvPr/>
        </p:nvSpPr>
        <p:spPr>
          <a:xfrm>
            <a:off x="571500" y="285750"/>
            <a:ext cx="857250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spc="1" kern="0" dirty="0">
                <a:solidFill>
                  <a:srgbClr val="F2F2F2"/>
                </a:solidFill>
              </a:rPr>
              <a:t>Annexure A: Formal Fee Schedule &amp; Terms</a:t>
            </a:r>
            <a:endParaRPr lang="en-US" sz="1808" dirty="0"/>
          </a:p>
        </p:txBody>
      </p:sp>
      <p:sp>
        <p:nvSpPr>
          <p:cNvPr id="5" name="Text 2"/>
          <p:cNvSpPr/>
          <p:nvPr/>
        </p:nvSpPr>
        <p:spPr>
          <a:xfrm>
            <a:off x="571500" y="1428750"/>
            <a:ext cx="3786188" cy="30003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9" dirty="0">
                <a:solidFill>
                  <a:srgbClr val="CC3300"/>
                </a:solidFill>
              </a:rPr>
              <a:t>Professional Scope</a:t>
            </a:r>
            <a:endParaRPr lang="en-US" sz="1159" dirty="0"/>
          </a:p>
        </p:txBody>
      </p:sp>
      <p:sp>
        <p:nvSpPr>
          <p:cNvPr id="6" name="Text 3"/>
          <p:cNvSpPr/>
          <p:nvPr/>
        </p:nvSpPr>
        <p:spPr>
          <a:xfrm>
            <a:off x="721519" y="1871663"/>
            <a:ext cx="36361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Fees relate exclusively to the production of professional spatial documentation and visual exhibits.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721519" y="2364581"/>
            <a:ext cx="36361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No legal advice, investigative authority, or expert testimony is included in this documentation service.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036094"/>
            <a:ext cx="3786188" cy="30003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9" dirty="0">
                <a:solidFill>
                  <a:srgbClr val="CC3300"/>
                </a:solidFill>
              </a:rPr>
              <a:t>Outcome Independence</a:t>
            </a:r>
            <a:endParaRPr lang="en-US" sz="1159" dirty="0"/>
          </a:p>
        </p:txBody>
      </p:sp>
      <p:sp>
        <p:nvSpPr>
          <p:cNvPr id="9" name="Text 6"/>
          <p:cNvSpPr/>
          <p:nvPr/>
        </p:nvSpPr>
        <p:spPr>
          <a:xfrm>
            <a:off x="721519" y="3479006"/>
            <a:ext cx="36361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Professional fees are fixed for the work performed and are entirely independent of case outcomes or judicial decisions.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786313" y="1428750"/>
            <a:ext cx="3786188" cy="30003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9" dirty="0">
                <a:solidFill>
                  <a:srgbClr val="CC3300"/>
                </a:solidFill>
              </a:rPr>
              <a:t>Engagement Terms</a:t>
            </a:r>
            <a:endParaRPr lang="en-US" sz="1159" dirty="0"/>
          </a:p>
        </p:txBody>
      </p:sp>
      <p:sp>
        <p:nvSpPr>
          <p:cNvPr id="11" name="Text 8"/>
          <p:cNvSpPr/>
          <p:nvPr/>
        </p:nvSpPr>
        <p:spPr>
          <a:xfrm>
            <a:off x="4936331" y="1871663"/>
            <a:ext cx="36361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All services are payable per engagement as per the formal professional request issued by the instructing lawyer.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936331" y="2364581"/>
            <a:ext cx="36361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Institutional setup fees are billed annually or as a one-time setup cost depending on the framework agreement.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786313" y="3036094"/>
            <a:ext cx="3786188" cy="714375"/>
          </a:xfrm>
          <a:prstGeom prst="rect">
            <a:avLst/>
          </a:prstGeom>
          <a:noFill/>
          <a:ln/>
        </p:spPr>
        <p:txBody>
          <a:bodyPr wrap="square" lIns="170053" tIns="170053" rIns="170053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1A1A1A"/>
                </a:solidFill>
              </a:rPr>
              <a:t>This document is intended for formal record-keeping and professional reference within the legal framework of Sri Lanka.</a:t>
            </a:r>
            <a:endParaRPr lang="en-US" sz="834" dirty="0"/>
          </a:p>
        </p:txBody>
      </p:sp>
      <p:sp>
        <p:nvSpPr>
          <p:cNvPr id="14" name="Shape 11"/>
          <p:cNvSpPr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5" name="Text 12"/>
          <p:cNvSpPr/>
          <p:nvPr/>
        </p:nvSpPr>
        <p:spPr>
          <a:xfrm>
            <a:off x="0" y="4714875"/>
            <a:ext cx="9144000" cy="428625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spc="2" kern="0" dirty="0">
                <a:solidFill>
                  <a:srgbClr val="F2F2F2"/>
                </a:solidFill>
              </a:rPr>
              <a:t>Official Documentation Service Terms • Confidential &amp; Professional</a:t>
            </a:r>
            <a:endParaRPr lang="en-US" sz="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2026-01-28T06:34:51Z</dcterms:created>
  <dcterms:modified xsi:type="dcterms:W3CDTF">2026-01-28T06:34:51Z</dcterms:modified>
</cp:coreProperties>
</file>